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57" r:id="rId4"/>
    <p:sldId id="258" r:id="rId5"/>
    <p:sldId id="274" r:id="rId6"/>
    <p:sldId id="259" r:id="rId7"/>
    <p:sldId id="267" r:id="rId8"/>
    <p:sldId id="262" r:id="rId9"/>
    <p:sldId id="264" r:id="rId10"/>
    <p:sldId id="266" r:id="rId11"/>
    <p:sldId id="269" r:id="rId12"/>
    <p:sldId id="276" r:id="rId13"/>
    <p:sldId id="277" r:id="rId14"/>
    <p:sldId id="278" r:id="rId15"/>
    <p:sldId id="279" r:id="rId16"/>
    <p:sldId id="281" r:id="rId17"/>
    <p:sldId id="280" r:id="rId18"/>
    <p:sldId id="272" r:id="rId19"/>
    <p:sldId id="265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ila Quinn" initials="SQ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6" d="100"/>
          <a:sy n="10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1EFC-286E-F945-8173-6637B69B05B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A9C52-346E-454D-885D-628B0620C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1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A8991-30CC-D348-BA4F-8AF3ADAA538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2E690-77FE-AA4B-973A-0120CFF33E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76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 before Gender Mainstreaming?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E690-77FE-AA4B-973A-0120CFF33E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ga-I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F7DD-04B9-294D-8F00-08E03C0256E0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0B6-7F09-5546-A513-A0C3D40CF290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9EC9-292E-B84C-A8FB-8B44D82ADF4F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7EDF-A905-7247-BEBE-E6BB01ECC1CB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F05-7419-EB4D-9532-F5754DC75F5A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D67FD8-9460-B449-B6FF-25D8506ADECD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CFBB-3082-7B4E-8C05-F65F3EB76542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3674-3B6A-3B4E-BE4C-94E12443B886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002C-0FA3-D54B-AAE2-4AB84351EC65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9561-8B36-4049-8F9D-911F9C48B2C8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ga-I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DBCC64-910F-F549-987D-276C9CB54AF8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D6E6A3-BB04-9742-8FA4-D60BA9F6BF5B}" type="datetime1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13E9D-AB06-6548-994F-4157F8C6B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ga-IE" smtClean="0"/>
              <a:t>Click to edit Master text styles</a:t>
            </a:r>
          </a:p>
          <a:p>
            <a:pPr lvl="1" eaLnBrk="1" latinLnBrk="0" hangingPunct="1"/>
            <a:r>
              <a:rPr kumimoji="0" lang="ga-IE" smtClean="0"/>
              <a:t>Second level</a:t>
            </a:r>
          </a:p>
          <a:p>
            <a:pPr lvl="2" eaLnBrk="1" latinLnBrk="0" hangingPunct="1"/>
            <a:r>
              <a:rPr kumimoji="0" lang="ga-IE" smtClean="0"/>
              <a:t>Third level</a:t>
            </a:r>
          </a:p>
          <a:p>
            <a:pPr lvl="3" eaLnBrk="1" latinLnBrk="0" hangingPunct="1"/>
            <a:r>
              <a:rPr kumimoji="0" lang="ga-IE" smtClean="0"/>
              <a:t>Fourth level</a:t>
            </a:r>
          </a:p>
          <a:p>
            <a:pPr lvl="4" eaLnBrk="1" latinLnBrk="0" hangingPunct="1"/>
            <a:r>
              <a:rPr kumimoji="0" lang="ga-IE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6FB7D7"/>
              </a:buClr>
              <a:buSzPct val="70000"/>
            </a:pPr>
            <a:r>
              <a:rPr lang="ru-RU" sz="1200" dirty="0" err="1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ТдТ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: Гендерное бюджетирование </a:t>
            </a:r>
            <a:endParaRPr lang="en-US" sz="1200" dirty="0">
              <a:solidFill>
                <a:srgbClr val="898989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6FB7D7"/>
              </a:buClr>
              <a:buSzPct val="70000"/>
            </a:pP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При финансовой поддержке ООН Женщины</a:t>
            </a:r>
            <a:endParaRPr lang="en-US" sz="1200" dirty="0">
              <a:solidFill>
                <a:srgbClr val="898989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6FB7D7"/>
              </a:buClr>
              <a:buSzPct val="70000"/>
            </a:pP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Российская  академия  народного хозяйства и государственной службы при Президенте Российской Федерации</a:t>
            </a:r>
            <a:endParaRPr lang="en-US" sz="1200" dirty="0">
              <a:solidFill>
                <a:srgbClr val="898989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6FB7D7"/>
              </a:buClr>
              <a:buSzPct val="70000"/>
            </a:pP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Москва</a:t>
            </a:r>
            <a:r>
              <a:rPr lang="en-US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, 18-22 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ru-RU" sz="8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июня</a:t>
            </a:r>
            <a:r>
              <a:rPr lang="en-US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 2012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ru-RU" sz="8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г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.</a:t>
            </a:r>
            <a:endParaRPr lang="en-US" sz="1200" dirty="0">
              <a:solidFill>
                <a:srgbClr val="898989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6FB7D7"/>
              </a:buClr>
              <a:buSzPct val="70000"/>
            </a:pPr>
            <a:r>
              <a:rPr lang="ru-RU" sz="1200" dirty="0" err="1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Шейла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ru-RU" sz="1200" dirty="0" err="1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Квинн</a:t>
            </a:r>
            <a:r>
              <a:rPr lang="ru-RU" sz="1200" dirty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, специалист по гендерным вопросам, </a:t>
            </a:r>
            <a:r>
              <a:rPr lang="ru-RU" sz="1200" dirty="0" smtClean="0">
                <a:solidFill>
                  <a:srgbClr val="898989"/>
                </a:solidFill>
                <a:ea typeface="ＭＳ Ｐゴシック" pitchFamily="1" charset="-128"/>
                <a:cs typeface="ＭＳ Ｐゴシック" pitchFamily="1" charset="-128"/>
              </a:rPr>
              <a:t>Ирландия</a:t>
            </a:r>
            <a:endParaRPr lang="en-US" dirty="0" smtClean="0">
              <a:solidFill>
                <a:srgbClr val="898989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Эволюция стратегии внедрения гендерных </a:t>
            </a:r>
            <a:r>
              <a:rPr lang="ru-RU" sz="2800" dirty="0" smtClean="0"/>
              <a:t>факторов</a:t>
            </a:r>
            <a:r>
              <a:rPr lang="en-US" sz="2800" dirty="0" smtClean="0"/>
              <a:t>: </a:t>
            </a:r>
            <a:r>
              <a:rPr lang="ru-RU" sz="2800" dirty="0" smtClean="0"/>
              <a:t>законодательные и политические мероприятия по достижению гендерного равенства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чего все началось?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Впервые вопрос внедрения гендерных факторов обсуждался в ходе третьей Всемирной конференции ООН по положению женщин,</a:t>
            </a:r>
            <a:r>
              <a:rPr lang="en-US" dirty="0" smtClean="0"/>
              <a:t> 1985</a:t>
            </a:r>
            <a:r>
              <a:rPr lang="ru-RU" dirty="0" smtClean="0"/>
              <a:t> г.</a:t>
            </a:r>
            <a:endParaRPr lang="en-US" dirty="0" smtClean="0"/>
          </a:p>
          <a:p>
            <a:r>
              <a:rPr lang="ru-RU" dirty="0" smtClean="0"/>
              <a:t>После четвертой Всемирной конференции по положению женщин, прошедшей в Пекине в </a:t>
            </a:r>
            <a:r>
              <a:rPr lang="en-US" dirty="0" smtClean="0"/>
              <a:t>1995 </a:t>
            </a:r>
            <a:r>
              <a:rPr lang="ru-RU" dirty="0" smtClean="0"/>
              <a:t>году, внедрение гендерных факторов стало продвигаться в глобальном масштабе</a:t>
            </a:r>
            <a:endParaRPr lang="en-US" dirty="0" smtClean="0"/>
          </a:p>
          <a:p>
            <a:r>
              <a:rPr lang="ru-RU" dirty="0" smtClean="0"/>
              <a:t>Европейская Комиссия начала изучать осуществимость внедрения гендерных факторов до Пекинской конференции и в 1996 году приняла эту концепцию в качестве стратегии</a:t>
            </a:r>
            <a:endParaRPr lang="en-US" dirty="0" smtClean="0"/>
          </a:p>
          <a:p>
            <a:r>
              <a:rPr lang="ru-RU" dirty="0" smtClean="0"/>
              <a:t>В статьях 2 и 3 Амстердамского договора </a:t>
            </a:r>
            <a:r>
              <a:rPr lang="en-US" dirty="0" smtClean="0"/>
              <a:t>1999 </a:t>
            </a:r>
            <a:r>
              <a:rPr lang="ru-RU" dirty="0" smtClean="0"/>
              <a:t>года стратегия внедрения гендерных факторов получила правовой статус в отношении всей деятельности, осуществляемой Европейским сообществом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 smtClean="0"/>
              <a:t>Ситуация с внедрением гендерных подходов в России</a:t>
            </a:r>
            <a:r>
              <a:rPr lang="en-US" sz="2700" dirty="0" smtClean="0"/>
              <a:t>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Конституция</a:t>
            </a:r>
            <a:r>
              <a:rPr lang="en-US" dirty="0" smtClean="0"/>
              <a:t>  - </a:t>
            </a:r>
          </a:p>
          <a:p>
            <a:r>
              <a:rPr lang="ru-RU" dirty="0" smtClean="0"/>
              <a:t>Другие законы</a:t>
            </a:r>
            <a:r>
              <a:rPr lang="en-US" dirty="0" smtClean="0"/>
              <a:t> - </a:t>
            </a:r>
          </a:p>
          <a:p>
            <a:r>
              <a:rPr lang="ru-RU" dirty="0" smtClean="0"/>
              <a:t>Закон о гендерном равенстве</a:t>
            </a:r>
            <a:r>
              <a:rPr lang="en-US" dirty="0" smtClean="0"/>
              <a:t>?</a:t>
            </a:r>
          </a:p>
          <a:p>
            <a:r>
              <a:rPr lang="ru-RU" dirty="0" smtClean="0"/>
              <a:t>Национальная стратегия</a:t>
            </a:r>
            <a:r>
              <a:rPr lang="en-US" dirty="0" smtClean="0"/>
              <a:t>?</a:t>
            </a:r>
          </a:p>
          <a:p>
            <a:r>
              <a:rPr lang="ru-RU" dirty="0" smtClean="0"/>
              <a:t>Национальный механизм по достижению гендерного равенства</a:t>
            </a:r>
            <a:r>
              <a:rPr lang="en-US" dirty="0" smtClean="0"/>
              <a:t>?</a:t>
            </a:r>
          </a:p>
          <a:p>
            <a:r>
              <a:rPr lang="ru-RU" dirty="0" smtClean="0"/>
              <a:t>Основные этапы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Кыргызстане?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 smtClean="0">
                <a:solidFill>
                  <a:prstClr val="black"/>
                </a:solidFill>
              </a:rPr>
              <a:t>Национальный механизм </a:t>
            </a:r>
            <a:r>
              <a:rPr lang="ru-RU" dirty="0">
                <a:solidFill>
                  <a:prstClr val="black"/>
                </a:solidFill>
              </a:rPr>
              <a:t>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Армении?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Национальный механизм 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 </a:t>
            </a:r>
            <a:r>
              <a:rPr lang="ru-RU" dirty="0" smtClean="0">
                <a:solidFill>
                  <a:prstClr val="black"/>
                </a:solidFill>
              </a:rPr>
              <a:t>-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Таджикистане?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Национальный механизм 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Молдове?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Национальный механизм 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на Украине?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Национальный механизм 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Ситуация с внедрением гендерных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факторов </a:t>
            </a:r>
            <a:r>
              <a:rPr lang="ru-RU" sz="2700" dirty="0">
                <a:solidFill>
                  <a:srgbClr val="8CADAE">
                    <a:shade val="75000"/>
                  </a:srgbClr>
                </a:solidFill>
              </a:rPr>
              <a:t>в </a:t>
            </a:r>
            <a:r>
              <a:rPr lang="ru-RU" sz="2700" dirty="0" smtClean="0">
                <a:solidFill>
                  <a:srgbClr val="8CADAE">
                    <a:shade val="75000"/>
                  </a:srgbClr>
                </a:solidFill>
              </a:rPr>
              <a:t>Казахстане?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Конституция</a:t>
            </a:r>
            <a:r>
              <a:rPr lang="en-US" dirty="0">
                <a:solidFill>
                  <a:prstClr val="black"/>
                </a:solidFill>
              </a:rPr>
              <a:t> 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Другие законы</a:t>
            </a:r>
            <a:r>
              <a:rPr lang="en-US" dirty="0">
                <a:solidFill>
                  <a:prstClr val="black"/>
                </a:solidFill>
              </a:rPr>
              <a:t> - 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Закон о гендерном равенстве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Национальная стратегия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Национальный механизм по достижению гендерного равенства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D16349"/>
              </a:buClr>
            </a:pPr>
            <a:r>
              <a:rPr lang="ru-RU" dirty="0">
                <a:solidFill>
                  <a:prstClr val="black"/>
                </a:solidFill>
              </a:rPr>
              <a:t>Основные этапы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Знание законов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ru-RU" dirty="0" smtClean="0"/>
              <a:t>Как известно, незнание законов не является оправдывающим обстоятельством</a:t>
            </a:r>
            <a:r>
              <a:rPr lang="en-US" dirty="0" smtClean="0"/>
              <a:t>!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ru-RU" dirty="0" smtClean="0"/>
              <a:t>Нужно знать содержание положений законов 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ru-RU" dirty="0" smtClean="0"/>
              <a:t>Нужно знать кто несет ответственность и за что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ru-RU" dirty="0" smtClean="0"/>
              <a:t>Нужно иметь представление о бюджете на достижение гендерного равенства – программы и инфраструктуру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работы в группах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Возьмите определение понятие «внедрение гендерных факторов» и </a:t>
            </a:r>
            <a:endParaRPr lang="en-US" dirty="0" smtClean="0"/>
          </a:p>
          <a:p>
            <a:pPr lvl="1"/>
            <a:r>
              <a:rPr lang="ru-RU" dirty="0"/>
              <a:t>д</a:t>
            </a:r>
            <a:r>
              <a:rPr lang="ru-RU" dirty="0" smtClean="0"/>
              <a:t>айте ответы на следующие вопросы</a:t>
            </a:r>
            <a:r>
              <a:rPr lang="en-US" dirty="0" smtClean="0"/>
              <a:t>:</a:t>
            </a:r>
          </a:p>
          <a:p>
            <a:pPr lvl="2"/>
            <a:r>
              <a:rPr lang="ru-RU" dirty="0" smtClean="0"/>
              <a:t>Что должно быть внедрено в доминирующую тенденцию</a:t>
            </a:r>
            <a:r>
              <a:rPr lang="en-US" dirty="0" smtClean="0"/>
              <a:t>?</a:t>
            </a:r>
          </a:p>
          <a:p>
            <a:pPr lvl="2"/>
            <a:r>
              <a:rPr lang="ru-RU" dirty="0" smtClean="0"/>
              <a:t>В чем заключается цель внедрения гендерных факторов?</a:t>
            </a:r>
            <a:endParaRPr lang="en-US" dirty="0" smtClean="0"/>
          </a:p>
          <a:p>
            <a:pPr lvl="2"/>
            <a:r>
              <a:rPr lang="ru-RU" dirty="0" smtClean="0"/>
              <a:t>Каковы функциональные и структурные последствия</a:t>
            </a:r>
            <a:r>
              <a:rPr lang="en-US" dirty="0" smtClean="0"/>
              <a:t>?</a:t>
            </a:r>
          </a:p>
          <a:p>
            <a:pPr lvl="2"/>
            <a:r>
              <a:rPr lang="ru-RU" dirty="0" smtClean="0"/>
              <a:t>Объекты внедрения гендерных факторов?</a:t>
            </a:r>
            <a:endParaRPr lang="en-US" dirty="0" smtClean="0"/>
          </a:p>
          <a:p>
            <a:pPr lvl="2"/>
            <a:r>
              <a:rPr lang="ru-RU" dirty="0" smtClean="0"/>
              <a:t>Субъекты внедрения гендерных факторов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лекции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Определить место гендерного бюджетирования в историческом контексте в плане</a:t>
            </a:r>
            <a:r>
              <a:rPr lang="en-US" dirty="0" smtClean="0"/>
              <a:t>:</a:t>
            </a:r>
          </a:p>
          <a:p>
            <a:pPr lvl="1"/>
            <a:r>
              <a:rPr lang="ru-RU" dirty="0"/>
              <a:t>э</a:t>
            </a:r>
            <a:r>
              <a:rPr lang="ru-RU" dirty="0" smtClean="0"/>
              <a:t>волюции политических мероприятий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Второе задание для работы в группах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См. раздаточные материалы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 smtClean="0"/>
              <a:t>Что делалось до начала реализации стратегии внедрения гендерных </a:t>
            </a:r>
            <a:r>
              <a:rPr lang="ru-RU" sz="2900" dirty="0" smtClean="0"/>
              <a:t>факторов</a:t>
            </a:r>
            <a:r>
              <a:rPr lang="en-US" sz="2900" dirty="0" smtClean="0"/>
              <a:t>?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начале</a:t>
            </a:r>
            <a:r>
              <a:rPr lang="en-US" dirty="0" smtClean="0"/>
              <a:t> … </a:t>
            </a:r>
            <a:r>
              <a:rPr lang="ru-RU" dirty="0" smtClean="0"/>
              <a:t>все мероприятия осуществлялись  исключительно женщинами</a:t>
            </a:r>
            <a:r>
              <a:rPr lang="en-US" dirty="0" smtClean="0"/>
              <a:t> </a:t>
            </a:r>
          </a:p>
          <a:p>
            <a:pPr lvl="1"/>
            <a:r>
              <a:rPr lang="ru-RU" dirty="0" smtClean="0"/>
              <a:t>Суфражистское движение</a:t>
            </a:r>
            <a:endParaRPr lang="en-US" dirty="0" smtClean="0"/>
          </a:p>
          <a:p>
            <a:pPr lvl="1"/>
            <a:r>
              <a:rPr lang="ru-RU" dirty="0" smtClean="0"/>
              <a:t>Борьба за ликвидацию культурных норм опасных для женщин</a:t>
            </a:r>
            <a:r>
              <a:rPr lang="en-US" dirty="0" smtClean="0"/>
              <a:t> (</a:t>
            </a:r>
            <a:r>
              <a:rPr lang="ru-RU" sz="1200" dirty="0" smtClean="0"/>
              <a:t>сати</a:t>
            </a:r>
            <a:r>
              <a:rPr lang="en-US" sz="1200" dirty="0" smtClean="0"/>
              <a:t>, </a:t>
            </a:r>
            <a:r>
              <a:rPr lang="ru-RU" sz="1200" dirty="0" smtClean="0"/>
              <a:t>брак  в детском возрасте, обезображение  лица, получение  имущественно-правового статуса</a:t>
            </a:r>
            <a:r>
              <a:rPr lang="en-US" dirty="0" smtClean="0"/>
              <a:t>)  </a:t>
            </a:r>
          </a:p>
          <a:p>
            <a:pPr lvl="1"/>
            <a:r>
              <a:rPr lang="ru-RU" dirty="0" smtClean="0"/>
              <a:t>Борьба за более высокий социально-экономический статус</a:t>
            </a:r>
            <a:endParaRPr lang="en-US" dirty="0" smtClean="0"/>
          </a:p>
          <a:p>
            <a:pPr lvl="1"/>
            <a:r>
              <a:rPr lang="ru-RU" dirty="0" smtClean="0"/>
              <a:t>Информационно-пропагандистские мероприятия по внесению изменений в действующее законодательство в целях ликвидации дискриминации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ru-RU" dirty="0" smtClean="0"/>
              <a:t>Законодательство</a:t>
            </a:r>
            <a:r>
              <a:rPr lang="en-US" dirty="0" smtClean="0"/>
              <a:t> – </a:t>
            </a:r>
            <a:r>
              <a:rPr lang="ru-RU" dirty="0" smtClean="0"/>
              <a:t>национальное и европейское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Позитивные действия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Усовершенствования, адаптация, трансформация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Усовершенствования, направленные на достижение формального равенства между мужчинами и женщинами</a:t>
            </a:r>
            <a:endParaRPr lang="en-US" dirty="0" smtClean="0"/>
          </a:p>
          <a:p>
            <a:pPr lvl="1"/>
            <a:r>
              <a:rPr lang="ru-RU" dirty="0" smtClean="0"/>
              <a:t>Законодательство о равном обращении и против дискриминации, а также механизмы его реализации</a:t>
            </a:r>
            <a:endParaRPr lang="en-US" dirty="0" smtClean="0"/>
          </a:p>
          <a:p>
            <a:pPr lvl="1"/>
            <a:r>
              <a:rPr lang="ru-RU" dirty="0" smtClean="0"/>
              <a:t>Инициативы по достижению равного обращения в обеспечении доступа к рабочим местам, обучению, в карьерном продвижении и в отношении условий труда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Адаптация разработанных мер</a:t>
            </a:r>
            <a:r>
              <a:rPr lang="en-US" dirty="0" smtClean="0"/>
              <a:t> – </a:t>
            </a:r>
            <a:r>
              <a:rPr lang="ru-RU" dirty="0" smtClean="0"/>
              <a:t>равное обращение не приводит автоматически к равным результатам</a:t>
            </a:r>
            <a:r>
              <a:rPr lang="en-US" dirty="0" smtClean="0"/>
              <a:t> – </a:t>
            </a:r>
            <a:r>
              <a:rPr lang="ru-RU" dirty="0" smtClean="0"/>
              <a:t>поэтому могут потребоваться специальные меры и средства</a:t>
            </a:r>
            <a:endParaRPr lang="en-US" dirty="0" smtClean="0"/>
          </a:p>
          <a:p>
            <a:pPr lvl="1"/>
            <a:r>
              <a:rPr lang="ru-RU" dirty="0"/>
              <a:t>о</a:t>
            </a:r>
            <a:r>
              <a:rPr lang="ru-RU" dirty="0" smtClean="0"/>
              <a:t>беспечение детскими дошкольными учреждениями</a:t>
            </a:r>
            <a:endParaRPr lang="en-US" dirty="0" smtClean="0"/>
          </a:p>
          <a:p>
            <a:pPr lvl="1"/>
            <a:r>
              <a:rPr lang="ru-RU" dirty="0" smtClean="0"/>
              <a:t>квоты</a:t>
            </a:r>
            <a:r>
              <a:rPr lang="en-US" dirty="0" smtClean="0"/>
              <a:t> 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пециально выделенные (зарезервированные) средства на развитие МСП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 smtClean="0"/>
              <a:t>Усовершенствования, адаптация, трансформация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Усовершенствования и адаптация</a:t>
            </a:r>
            <a:r>
              <a:rPr lang="en-US" dirty="0" smtClean="0"/>
              <a:t> – </a:t>
            </a:r>
            <a:r>
              <a:rPr lang="ru-RU" dirty="0" smtClean="0"/>
              <a:t>статус-кво остается неизменным </a:t>
            </a:r>
            <a:r>
              <a:rPr lang="en-US" dirty="0" smtClean="0"/>
              <a:t> </a:t>
            </a:r>
          </a:p>
          <a:p>
            <a:pPr lvl="1"/>
            <a:r>
              <a:rPr lang="ru-RU" dirty="0" smtClean="0"/>
              <a:t>Усовершенствования </a:t>
            </a:r>
            <a:r>
              <a:rPr lang="en-US" dirty="0" smtClean="0"/>
              <a:t>– </a:t>
            </a:r>
            <a:r>
              <a:rPr lang="ru-RU" dirty="0" smtClean="0"/>
              <a:t>несущественные изменения, не влияющие на суть</a:t>
            </a:r>
            <a:endParaRPr lang="en-US" dirty="0" smtClean="0"/>
          </a:p>
          <a:p>
            <a:pPr lvl="1"/>
            <a:r>
              <a:rPr lang="ru-RU" dirty="0" smtClean="0"/>
              <a:t>Адаптация </a:t>
            </a:r>
            <a:r>
              <a:rPr lang="en-US" dirty="0" smtClean="0"/>
              <a:t>– </a:t>
            </a:r>
            <a:r>
              <a:rPr lang="ru-RU" dirty="0" smtClean="0"/>
              <a:t>небольшие изменения из категории «специально для женщин»</a:t>
            </a:r>
            <a:endParaRPr lang="en-US" dirty="0" smtClean="0"/>
          </a:p>
          <a:p>
            <a:r>
              <a:rPr lang="ru-RU" dirty="0" smtClean="0"/>
              <a:t>Трансформация</a:t>
            </a:r>
            <a:r>
              <a:rPr lang="en-US" dirty="0" smtClean="0"/>
              <a:t> – </a:t>
            </a:r>
            <a:r>
              <a:rPr lang="ru-RU" dirty="0" smtClean="0"/>
              <a:t>изменение доминирующей тенденции</a:t>
            </a:r>
            <a:r>
              <a:rPr lang="en-US" dirty="0" smtClean="0"/>
              <a:t> </a:t>
            </a:r>
          </a:p>
          <a:p>
            <a:pPr lvl="1"/>
            <a:r>
              <a:rPr lang="ru-RU" dirty="0" smtClean="0"/>
              <a:t>В рамках двух первых стратегий женщины рассматриваются как проблема, которую нужно решить, или просто «успокоить» </a:t>
            </a:r>
            <a:endParaRPr lang="en-US" dirty="0" smtClean="0"/>
          </a:p>
          <a:p>
            <a:pPr lvl="1"/>
            <a:r>
              <a:rPr lang="ru-RU" dirty="0" smtClean="0"/>
              <a:t>Внедрение гендерных подходов направлено на трансформацию политических процессов и институтов</a:t>
            </a:r>
            <a:endParaRPr lang="en-US" dirty="0" smtClean="0"/>
          </a:p>
          <a:p>
            <a:pPr lvl="1"/>
            <a:r>
              <a:rPr lang="ru-RU" dirty="0" smtClean="0"/>
              <a:t>Для системы в целом (пусть и непреднамеренно) характерно предвзятое отношение на основе половой принадлежности, и, следовательно, ее следует изменить.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Де-юре </a:t>
            </a:r>
            <a:r>
              <a:rPr lang="en-US" dirty="0" smtClean="0"/>
              <a:t>– </a:t>
            </a:r>
            <a:r>
              <a:rPr lang="ru-RU" dirty="0" smtClean="0"/>
              <a:t>де-факто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течение долгого времени было принято реагировать посредством принятия нового законодательства, предоставляющего де-юре женщинам и девочкам равные права, равные возможности, равные условия и обеспечивающего равное обращение во всех сферах жизни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Однако сегодня мы все знаем, что равенство де-юре не ведет к равенству де-факто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Почему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Актуализация гендерных </a:t>
            </a:r>
            <a:r>
              <a:rPr lang="ru-RU" dirty="0" smtClean="0"/>
              <a:t>факторов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Внедрение гендерных </a:t>
            </a:r>
            <a:r>
              <a:rPr lang="ru-RU" dirty="0" smtClean="0"/>
              <a:t>факторов </a:t>
            </a:r>
            <a:r>
              <a:rPr lang="ru-RU" dirty="0" smtClean="0"/>
              <a:t>означает:</a:t>
            </a:r>
            <a:endParaRPr lang="en-US" dirty="0" smtClean="0"/>
          </a:p>
          <a:p>
            <a:pPr lvl="1"/>
            <a:r>
              <a:rPr lang="ru-RU" dirty="0"/>
              <a:t>и</a:t>
            </a:r>
            <a:r>
              <a:rPr lang="ru-RU" dirty="0" smtClean="0"/>
              <a:t>нтеграцию проблематики гендерного неравенства в доминирующий дискурс и мышление</a:t>
            </a:r>
            <a:endParaRPr lang="en-US" dirty="0" smtClean="0"/>
          </a:p>
          <a:p>
            <a:pPr lvl="1"/>
            <a:r>
              <a:rPr lang="ru-RU" dirty="0"/>
              <a:t>б</a:t>
            </a:r>
            <a:r>
              <a:rPr lang="ru-RU" dirty="0" smtClean="0"/>
              <a:t>ольшую степень внимания со стороны правительства </a:t>
            </a:r>
            <a:endParaRPr lang="en-US" dirty="0" smtClean="0"/>
          </a:p>
          <a:p>
            <a:pPr lvl="1"/>
            <a:r>
              <a:rPr lang="ru-RU" dirty="0" smtClean="0"/>
              <a:t>центральное, а не периферийное, место этой проблемы в рамках всей работы , осуществляемой правительством</a:t>
            </a:r>
            <a:endParaRPr lang="en-US" dirty="0" smtClean="0"/>
          </a:p>
          <a:p>
            <a:r>
              <a:rPr lang="ru-RU" dirty="0" smtClean="0"/>
              <a:t>А также</a:t>
            </a:r>
            <a:endParaRPr lang="en-US" dirty="0" smtClean="0"/>
          </a:p>
          <a:p>
            <a:pPr lvl="1"/>
            <a:r>
              <a:rPr lang="ru-RU" dirty="0" smtClean="0"/>
              <a:t>Изменения</a:t>
            </a:r>
            <a:r>
              <a:rPr lang="en-US" dirty="0" smtClean="0"/>
              <a:t> – </a:t>
            </a:r>
            <a:r>
              <a:rPr lang="ru-RU" dirty="0" smtClean="0"/>
              <a:t>трансформацию доминирующей тенденции </a:t>
            </a:r>
            <a:r>
              <a:rPr lang="en-US" dirty="0" smtClean="0"/>
              <a:t> – </a:t>
            </a:r>
            <a:r>
              <a:rPr lang="ru-RU" dirty="0" smtClean="0"/>
              <a:t>реструктуризацию основных систем и процессов государства таким образом, чтобы учитывать проблематику гендерного равенства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Совета Европы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27" dirty="0" smtClean="0"/>
              <a:t>	</a:t>
            </a:r>
          </a:p>
          <a:p>
            <a:pPr>
              <a:buNone/>
            </a:pPr>
            <a:r>
              <a:rPr lang="en-US" sz="3027" dirty="0" smtClean="0"/>
              <a:t>	</a:t>
            </a:r>
            <a:r>
              <a:rPr lang="ru-RU" sz="3027" dirty="0" smtClean="0"/>
              <a:t>Внедрение гендерных </a:t>
            </a:r>
            <a:r>
              <a:rPr lang="ru-RU" sz="3027" dirty="0" smtClean="0"/>
              <a:t>факторов представляет </a:t>
            </a:r>
            <a:r>
              <a:rPr lang="ru-RU" sz="3027" dirty="0" smtClean="0"/>
              <a:t>собой (ре)организацию</a:t>
            </a:r>
            <a:r>
              <a:rPr lang="en-US" sz="3027" dirty="0" smtClean="0"/>
              <a:t>, </a:t>
            </a:r>
            <a:r>
              <a:rPr lang="ru-RU" sz="3027" dirty="0" smtClean="0"/>
              <a:t>усовершенствование, разработку и оценку политических процессов таким образом, чтобы вопросы гендерного равенства были учтены во всех стратегиях и политике, на всех уровнях и на всех этапах субъектами, которые отвечают за разработку политики.</a:t>
            </a:r>
            <a:r>
              <a:rPr lang="en-US" sz="3027" dirty="0" smtClean="0"/>
              <a:t> </a:t>
            </a:r>
            <a:r>
              <a:rPr lang="en-US" sz="1600" dirty="0" smtClean="0"/>
              <a:t>(37)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200" dirty="0" smtClean="0"/>
              <a:t>	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ru-RU" sz="1200" dirty="0" smtClean="0"/>
              <a:t>Совет Европы, Группа специалистов</a:t>
            </a:r>
            <a:r>
              <a:rPr lang="en-US" sz="1200" dirty="0" smtClean="0"/>
              <a:t>, </a:t>
            </a:r>
            <a:r>
              <a:rPr lang="ru-RU" sz="1200" dirty="0" smtClean="0"/>
              <a:t>«Гендерное бюджетирование</a:t>
            </a:r>
            <a:r>
              <a:rPr lang="en-US" sz="1200" dirty="0" smtClean="0"/>
              <a:t>: </a:t>
            </a:r>
            <a:r>
              <a:rPr lang="ru-RU" sz="1200" dirty="0" smtClean="0"/>
              <a:t>концептуальная основа, методология и передовой опыт» 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E9D-AB06-6548-994F-4157F8C6B27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sheilagquinn@gmail.com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1346</TotalTime>
  <Words>882</Words>
  <Application>Microsoft Office PowerPoint</Application>
  <PresentationFormat>Экран (4:3)</PresentationFormat>
  <Paragraphs>168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Civic</vt:lpstr>
      <vt:lpstr>Эволюция стратегии внедрения гендерных факторов: законодательные и политические мероприятия по достижению гендерного равенства</vt:lpstr>
      <vt:lpstr>Задача лекции</vt:lpstr>
      <vt:lpstr>Что делалось до начала реализации стратегии внедрения гендерных факторов?</vt:lpstr>
      <vt:lpstr>Усовершенствования, адаптация, трансформация</vt:lpstr>
      <vt:lpstr>Презентация PowerPoint</vt:lpstr>
      <vt:lpstr>Усовершенствования, адаптация, трансформация</vt:lpstr>
      <vt:lpstr>Де-юре – де-факто</vt:lpstr>
      <vt:lpstr>Актуализация гендерных факторов </vt:lpstr>
      <vt:lpstr>Определение Совета Европы </vt:lpstr>
      <vt:lpstr>С чего все началось?</vt:lpstr>
      <vt:lpstr>Ситуация с внедрением гендерных подходов в России?</vt:lpstr>
      <vt:lpstr>Ситуация с внедрением гендерных факторов в Кыргызстане? </vt:lpstr>
      <vt:lpstr>Ситуация с внедрением гендерных факторов в Армении?</vt:lpstr>
      <vt:lpstr>Ситуация с внедрением гендерных факторов в Таджикистане?</vt:lpstr>
      <vt:lpstr>Ситуация с внедрением гендерных факторов в Молдове?</vt:lpstr>
      <vt:lpstr>Ситуация с внедрением гендерных факторов на Украине?</vt:lpstr>
      <vt:lpstr>Ситуация с внедрением гендерных факторов в Казахстане? </vt:lpstr>
      <vt:lpstr>Знание законов</vt:lpstr>
      <vt:lpstr>Задание для работы в группах</vt:lpstr>
      <vt:lpstr>Второе задание для работы в группах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we arrive at Gender Mainstreaming?</dc:title>
  <dc:creator>Sheila Quinn</dc:creator>
  <cp:lastModifiedBy>user</cp:lastModifiedBy>
  <cp:revision>33</cp:revision>
  <dcterms:created xsi:type="dcterms:W3CDTF">2012-06-08T08:28:59Z</dcterms:created>
  <dcterms:modified xsi:type="dcterms:W3CDTF">2012-06-18T01:00:06Z</dcterms:modified>
</cp:coreProperties>
</file>